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2" r:id="rId4"/>
    <p:sldId id="257" r:id="rId5"/>
    <p:sldId id="263" r:id="rId6"/>
    <p:sldId id="258" r:id="rId7"/>
    <p:sldId id="266" r:id="rId8"/>
    <p:sldId id="267" r:id="rId9"/>
    <p:sldId id="269" r:id="rId10"/>
    <p:sldId id="259" r:id="rId11"/>
    <p:sldId id="264" r:id="rId12"/>
    <p:sldId id="265" r:id="rId13"/>
    <p:sldId id="260" r:id="rId14"/>
    <p:sldId id="261" r:id="rId15"/>
    <p:sldId id="268" r:id="rId16"/>
    <p:sldId id="26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EAAC-805F-7B4A-AFF3-D47F3CA1A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EC981-CBC7-AD45-B9DB-F516B79C3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B5806-B679-0842-B9D5-3AB807D3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3F446-9E99-E348-A80A-3092D68B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D6F83-B7B1-D449-8DFD-3269D71C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6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B518-0955-3C44-961E-6AFB2446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92B70-5FD6-A447-8BA8-8E6EEB6B2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FC435-A66B-FF41-9B7E-D77AA818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F9E1-154F-774C-93D2-2BF23C9C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C1A95-12F3-E649-938C-C0343BE6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3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09630-E51E-184A-A7B5-060C79A19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D94FE-9163-DC49-9E53-AD9912828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D843-A296-D94F-BF92-0D23094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8E3C-BCB1-1B40-BF55-4F386CB1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B6172-EFD2-534B-9DFE-CA9DE09C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5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2D7E-8583-EA45-A185-912755B8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E13D8-CA20-8745-9393-548D6EF9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E5A46-5F9C-894D-BD05-C63D1EBC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E11FA-F25C-534E-8F9F-8DCB80CC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FA109-9113-8C4B-9874-A98D60CA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7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F0C6-B6AA-D64F-A52C-5BB88327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BC2E5-4759-EE46-81AC-AA1F06196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F2F73-16C8-C34B-9F70-1FA81457B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030E0-DA91-4D4D-BC24-BD7473B9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910B1-3B9D-6F47-9313-570DC90D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CC93-1952-EA40-A4D4-AAAE9BF7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0BC0A-BB94-7E45-937A-E928BCC1A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83D3C-A101-E545-B24F-F351F326D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11D7B-4538-664D-B230-C46FE405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ABA8A-E317-A44B-A08F-74C56E0A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0D5A8-A099-E04B-90A5-8EB21C85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0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A3E5-81FB-284F-8190-24D91EE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8FC16-9CF2-6D47-822D-684CCB8A7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6B592-1881-DF49-BB94-2E8A275C9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28131-9EBC-134B-BDC9-30E3FC7F7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FA219-E970-604D-8F56-8918B087E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74FF97-717F-5248-AED1-CD64A3BAF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C1F63-12D3-5D47-B008-D5402B8D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EDB11-EC11-9A44-96E6-6761A13C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3E33-5B8F-8642-B921-2740984F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076E7-FB93-9B42-A635-8E537348B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274E-2125-4E46-ADBF-3FB99BDD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57D93-26DC-1848-87A0-1CF840D5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047F9B-FE23-A948-B9AB-69C906B0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27BE2-4920-7B43-B184-4DE484F1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B5CC6-CBA2-2341-84AD-D9861C7E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BF15-3CF9-5342-BF00-BB154D92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041D-803A-3045-B016-C00102FE6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25E38-559C-3049-BC08-880B45A24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D18C1-6248-AF47-B89F-22273464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E5DD8-B4E4-D24C-A9F8-1FB4B616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55476-0E46-2B4D-ACB0-D2C2ECA7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1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AF82-13CF-D841-BE20-5A575AFB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D65DE-7A8E-2C43-9069-291B724C5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AC66B-D2F5-914C-B37A-71884DF73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2DA0A-8D10-FE47-B91C-32AA8289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C5A5B-018C-CD46-8684-141EAC3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31140-EE49-E84E-8D82-85CB7B84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F55D9-1754-D349-AB1D-D6FAD5AC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A68D7-134B-F54D-833F-0D4DA7708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5C507-2C45-1344-B2D4-82C2A47CC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E8936-F3CE-D54D-BCA2-8A50755F470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51F50-F607-EE4C-8D68-77094193D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5410B-DE93-704A-9225-BBD3E6ACA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9F913-ACD9-AC4D-B029-1C2DA809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5E3A-F760-2F49-9958-B61E37A6B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552" y="0"/>
            <a:ext cx="9144000" cy="2387600"/>
          </a:xfrm>
        </p:spPr>
        <p:txBody>
          <a:bodyPr/>
          <a:lstStyle/>
          <a:p>
            <a:r>
              <a:rPr lang="en-US" dirty="0"/>
              <a:t>Observations Seminar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FC653-F008-9B40-B3C5-7B7150838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552" y="2479675"/>
            <a:ext cx="9144000" cy="1655762"/>
          </a:xfrm>
        </p:spPr>
        <p:txBody>
          <a:bodyPr/>
          <a:lstStyle/>
          <a:p>
            <a:r>
              <a:rPr lang="en-US" dirty="0"/>
              <a:t>Zonally </a:t>
            </a:r>
            <a:r>
              <a:rPr lang="en-US" dirty="0" err="1"/>
              <a:t>Asummetric</a:t>
            </a:r>
            <a:r>
              <a:rPr lang="en-US" dirty="0"/>
              <a:t> Response of the Southern Ocean Mixed-Layer Depth to the Southern Annular Mode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3D9F3-FB1A-E94C-9BA6-E44925DB3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450" y="3062789"/>
            <a:ext cx="2667000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6D45E-9A3C-2242-B780-9E52556B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45" y="4172914"/>
            <a:ext cx="2311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CFF3D0-E352-0D4F-9F4C-F2C4A1A2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00" y="0"/>
            <a:ext cx="1043698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D14F03E-DE52-8C42-B258-650BBB1DE160}"/>
              </a:ext>
            </a:extLst>
          </p:cNvPr>
          <p:cNvSpPr/>
          <p:nvPr/>
        </p:nvSpPr>
        <p:spPr>
          <a:xfrm>
            <a:off x="674914" y="337458"/>
            <a:ext cx="1197429" cy="1132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131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1415A-6AA8-0B42-BEA7-25E1101CE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034" y="-1"/>
            <a:ext cx="7248525" cy="7248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38047-4B58-474C-8521-C71E5F3D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1" y="0"/>
            <a:ext cx="7248524" cy="7248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95242-B5F2-5247-9E0A-A2E6C040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063" y="-192088"/>
            <a:ext cx="10515600" cy="1325563"/>
          </a:xfrm>
        </p:spPr>
        <p:txBody>
          <a:bodyPr/>
          <a:lstStyle/>
          <a:p>
            <a:r>
              <a:rPr lang="en-US" dirty="0"/>
              <a:t>Data Density</a:t>
            </a:r>
          </a:p>
        </p:txBody>
      </p:sp>
    </p:spTree>
    <p:extLst>
      <p:ext uri="{BB962C8B-B14F-4D97-AF65-F5344CB8AC3E}">
        <p14:creationId xmlns:p14="http://schemas.microsoft.com/office/powerpoint/2010/main" val="301149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A46EF9-B9E4-524B-A912-A3FAED68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1259"/>
            <a:ext cx="5842000" cy="3316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F202F-BDB0-ED4C-B1C4-F09F24585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533"/>
            <a:ext cx="5842000" cy="3209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95242-B5F2-5247-9E0A-A2E6C040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063" y="-192088"/>
            <a:ext cx="10515600" cy="1325563"/>
          </a:xfrm>
        </p:spPr>
        <p:txBody>
          <a:bodyPr/>
          <a:lstStyle/>
          <a:p>
            <a:r>
              <a:rPr lang="en-US" dirty="0"/>
              <a:t>Data Density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5CA71C-28D6-1E4C-9FCB-82358A96A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402" y="815408"/>
            <a:ext cx="6878598" cy="388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A144F4-A818-9E41-AD41-5D5F5271E267}"/>
              </a:ext>
            </a:extLst>
          </p:cNvPr>
          <p:cNvSpPr txBox="1"/>
          <p:nvPr/>
        </p:nvSpPr>
        <p:spPr>
          <a:xfrm>
            <a:off x="5725886" y="4887686"/>
            <a:ext cx="632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Is seasonal cycle projected onto these results?? </a:t>
            </a:r>
          </a:p>
        </p:txBody>
      </p:sp>
    </p:spTree>
    <p:extLst>
      <p:ext uri="{BB962C8B-B14F-4D97-AF65-F5344CB8AC3E}">
        <p14:creationId xmlns:p14="http://schemas.microsoft.com/office/powerpoint/2010/main" val="356775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2DFC1-6372-564E-B37C-1468296D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135" y="15975"/>
            <a:ext cx="4251454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37A42E-267C-B04C-ABB1-F8731C4598C0}"/>
              </a:ext>
            </a:extLst>
          </p:cNvPr>
          <p:cNvGrpSpPr/>
          <p:nvPr/>
        </p:nvGrpSpPr>
        <p:grpSpPr>
          <a:xfrm>
            <a:off x="2948" y="109639"/>
            <a:ext cx="6763312" cy="5714217"/>
            <a:chOff x="0" y="675697"/>
            <a:chExt cx="6763312" cy="57142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0AD0AC-F356-3C40-8C77-3F36E64F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23257"/>
              <a:ext cx="6763312" cy="53666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115654-5B1F-2A45-9F82-E332A246F282}"/>
                </a:ext>
              </a:extLst>
            </p:cNvPr>
            <p:cNvSpPr txBox="1"/>
            <p:nvPr/>
          </p:nvSpPr>
          <p:spPr>
            <a:xfrm>
              <a:off x="1166813" y="697468"/>
              <a:ext cx="1785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Air-sea Heat Flux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35E727-B429-954C-BED2-CBC89FE06A18}"/>
                </a:ext>
              </a:extLst>
            </p:cNvPr>
            <p:cNvSpPr txBox="1"/>
            <p:nvPr/>
          </p:nvSpPr>
          <p:spPr>
            <a:xfrm>
              <a:off x="3941698" y="675697"/>
              <a:ext cx="2428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Ekman Heat Flux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8DBDCA-EB7C-6840-829C-DA5B1EC7C8BA}"/>
                </a:ext>
              </a:extLst>
            </p:cNvPr>
            <p:cNvSpPr txBox="1"/>
            <p:nvPr/>
          </p:nvSpPr>
          <p:spPr>
            <a:xfrm>
              <a:off x="2750101" y="3174359"/>
              <a:ext cx="2428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Heat Flux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1BAB2B1-6B71-5B40-AEA8-0B3D7E581E4A}"/>
              </a:ext>
            </a:extLst>
          </p:cNvPr>
          <p:cNvSpPr txBox="1"/>
          <p:nvPr/>
        </p:nvSpPr>
        <p:spPr>
          <a:xfrm>
            <a:off x="2201636" y="5968032"/>
            <a:ext cx="657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Is MLD advection important?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2C069-A050-674A-B938-B022002AAC0A}"/>
              </a:ext>
            </a:extLst>
          </p:cNvPr>
          <p:cNvSpPr txBox="1"/>
          <p:nvPr/>
        </p:nvSpPr>
        <p:spPr>
          <a:xfrm>
            <a:off x="4963886" y="3444975"/>
            <a:ext cx="3139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½ degree resolution</a:t>
            </a:r>
          </a:p>
          <a:p>
            <a:r>
              <a:rPr lang="en-US" sz="2800" dirty="0"/>
              <a:t>1-D model for MLD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7CEE3-1566-4044-94DA-1AE60C8C651E}"/>
              </a:ext>
            </a:extLst>
          </p:cNvPr>
          <p:cNvSpPr/>
          <p:nvPr/>
        </p:nvSpPr>
        <p:spPr>
          <a:xfrm>
            <a:off x="76573" y="15975"/>
            <a:ext cx="1197429" cy="1132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309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4F04E0-CF84-D04B-A2DF-88064196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0"/>
            <a:ext cx="11517086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F08C719-8B8F-CF47-A8D8-E93856469749}"/>
              </a:ext>
            </a:extLst>
          </p:cNvPr>
          <p:cNvSpPr/>
          <p:nvPr/>
        </p:nvSpPr>
        <p:spPr>
          <a:xfrm>
            <a:off x="0" y="0"/>
            <a:ext cx="1197429" cy="1132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9720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4F04E0-CF84-D04B-A2DF-880641962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4" r="55018" b="58106"/>
          <a:stretch/>
        </p:blipFill>
        <p:spPr>
          <a:xfrm>
            <a:off x="7247884" y="1556657"/>
            <a:ext cx="5632044" cy="3951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933ED-067A-F742-9D11-78385F8100A0}"/>
              </a:ext>
            </a:extLst>
          </p:cNvPr>
          <p:cNvSpPr txBox="1"/>
          <p:nvPr/>
        </p:nvSpPr>
        <p:spPr>
          <a:xfrm>
            <a:off x="2249942" y="512266"/>
            <a:ext cx="4118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Meander in ACC forced by SAM?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273EE-3575-E44E-ADB0-EFF60DFA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4" y="2373086"/>
            <a:ext cx="7461776" cy="42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1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0A429A-570C-FA40-AC18-8788F995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5" y="0"/>
            <a:ext cx="6026727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D5BF8D-805F-B948-B87A-221B02E6AA85}"/>
              </a:ext>
            </a:extLst>
          </p:cNvPr>
          <p:cNvSpPr/>
          <p:nvPr/>
        </p:nvSpPr>
        <p:spPr>
          <a:xfrm>
            <a:off x="674914" y="337458"/>
            <a:ext cx="1197429" cy="1132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93399-E5B3-CA4E-8993-066593B9C73B}"/>
              </a:ext>
            </a:extLst>
          </p:cNvPr>
          <p:cNvSpPr txBox="1"/>
          <p:nvPr/>
        </p:nvSpPr>
        <p:spPr>
          <a:xfrm>
            <a:off x="8247412" y="1709058"/>
            <a:ext cx="3944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Any thoughts from those knowledgeable about satellites?? </a:t>
            </a:r>
          </a:p>
        </p:txBody>
      </p:sp>
    </p:spTree>
    <p:extLst>
      <p:ext uri="{BB962C8B-B14F-4D97-AF65-F5344CB8AC3E}">
        <p14:creationId xmlns:p14="http://schemas.microsoft.com/office/powerpoint/2010/main" val="92847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9685-6B9A-DC42-8725-2FE065B6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D06ED-CEA2-3F44-BB70-4F2BF67B3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487"/>
            <a:ext cx="10515600" cy="4963884"/>
          </a:xfrm>
        </p:spPr>
        <p:txBody>
          <a:bodyPr>
            <a:normAutofit/>
          </a:bodyPr>
          <a:lstStyle/>
          <a:p>
            <a:r>
              <a:rPr lang="en-US" sz="3600" dirty="0"/>
              <a:t>Argo MLD anomalies show asymmetric zonal structure during SAM events</a:t>
            </a:r>
          </a:p>
          <a:p>
            <a:r>
              <a:rPr lang="en-US" sz="3600" dirty="0"/>
              <a:t>Air-sea heat flux dominates over Ekman heat flux signal</a:t>
            </a:r>
          </a:p>
          <a:p>
            <a:r>
              <a:rPr lang="en-US" sz="3600" dirty="0"/>
              <a:t>MLD anomaly regressed to SAM has similar structure to heat flux anomaly regressed to SAM</a:t>
            </a:r>
          </a:p>
          <a:p>
            <a:r>
              <a:rPr lang="en-US" sz="3600" dirty="0"/>
              <a:t>MLD anomaly statistically significant predictor variable of chlorophyll anomaly during SAM event</a:t>
            </a:r>
          </a:p>
        </p:txBody>
      </p:sp>
    </p:spTree>
    <p:extLst>
      <p:ext uri="{BB962C8B-B14F-4D97-AF65-F5344CB8AC3E}">
        <p14:creationId xmlns:p14="http://schemas.microsoft.com/office/powerpoint/2010/main" val="50009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07EC-0D73-4D4D-8F9D-EA8B5288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1BE55-FE84-E949-8A96-D131E862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20435"/>
            <a:ext cx="7124700" cy="643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6AFE5-7B76-434A-849D-373EC6F0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656"/>
            <a:ext cx="4926896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3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2BC2F-DD41-7D48-B7F8-BC68C0BD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SAM affect weather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852BA-9C85-5A41-A88D-3502F09E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914" y="1690688"/>
            <a:ext cx="6564086" cy="4889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DDD1D0-C0D8-784F-919B-6A70AB6B3E38}"/>
              </a:ext>
            </a:extLst>
          </p:cNvPr>
          <p:cNvSpPr/>
          <p:nvPr/>
        </p:nvSpPr>
        <p:spPr>
          <a:xfrm>
            <a:off x="6248400" y="60667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www.abc.net.au</a:t>
            </a:r>
            <a:r>
              <a:rPr lang="en-US" dirty="0"/>
              <a:t>/news/2018-08-14/southern-annular-mode/10119858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07FB9-E96D-4447-BCAD-72773F9096F6}"/>
              </a:ext>
            </a:extLst>
          </p:cNvPr>
          <p:cNvSpPr txBox="1"/>
          <p:nvPr/>
        </p:nvSpPr>
        <p:spPr>
          <a:xfrm>
            <a:off x="500742" y="1873280"/>
            <a:ext cx="49747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 is dominant mode of climate variability in southern ocean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Positive SAM strengthens westerlies, changes EKE and SST </a:t>
            </a:r>
          </a:p>
        </p:txBody>
      </p:sp>
    </p:spTree>
    <p:extLst>
      <p:ext uri="{BB962C8B-B14F-4D97-AF65-F5344CB8AC3E}">
        <p14:creationId xmlns:p14="http://schemas.microsoft.com/office/powerpoint/2010/main" val="203266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DA458B5-2083-FE42-8590-D0289C2E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2574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Does SAM affect MLD??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8D636B5-77BB-334A-8C01-DD53FE2E8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31"/>
          <a:stretch/>
        </p:blipFill>
        <p:spPr>
          <a:xfrm>
            <a:off x="6224728" y="1499281"/>
            <a:ext cx="5967272" cy="48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4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BA681-9612-EC4E-AFCC-C915CF21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47" y="1157287"/>
            <a:ext cx="7203053" cy="55843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77FE65-665A-6047-8715-D39FD728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6"/>
            <a:ext cx="10515600" cy="1325563"/>
          </a:xfrm>
        </p:spPr>
        <p:txBody>
          <a:bodyPr/>
          <a:lstStyle/>
          <a:p>
            <a:r>
              <a:rPr lang="en-US" dirty="0"/>
              <a:t>Why is this important??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19796-A4E8-6D46-96F4-4F02CCBEE335}"/>
              </a:ext>
            </a:extLst>
          </p:cNvPr>
          <p:cNvSpPr txBox="1"/>
          <p:nvPr/>
        </p:nvSpPr>
        <p:spPr>
          <a:xfrm>
            <a:off x="130628" y="1157287"/>
            <a:ext cx="526868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Ventilation of nutrients, fresh water, and heat throughout the ocean..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Carbon exchange (upwelling </a:t>
            </a:r>
            <a:r>
              <a:rPr lang="en-US" sz="3600" dirty="0"/>
              <a:t>and</a:t>
            </a:r>
            <a:r>
              <a:rPr lang="en-US" sz="3200" dirty="0"/>
              <a:t> outgassing)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Net Community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049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D333B-D486-1449-A7C2-764D177D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900" y="0"/>
            <a:ext cx="88971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DF48073-2C42-524C-8628-C38786403037}"/>
              </a:ext>
            </a:extLst>
          </p:cNvPr>
          <p:cNvGrpSpPr/>
          <p:nvPr/>
        </p:nvGrpSpPr>
        <p:grpSpPr>
          <a:xfrm>
            <a:off x="259600" y="843102"/>
            <a:ext cx="3191171" cy="5040625"/>
            <a:chOff x="259600" y="843102"/>
            <a:chExt cx="3276600" cy="5040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9F3C1F-7869-164B-AEDD-B86EFC1811D6}"/>
                </a:ext>
              </a:extLst>
            </p:cNvPr>
            <p:cNvSpPr txBox="1"/>
            <p:nvPr/>
          </p:nvSpPr>
          <p:spPr>
            <a:xfrm>
              <a:off x="259600" y="843102"/>
              <a:ext cx="32766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</a:rPr>
                <a:t>LOESS Method??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accent1"/>
                  </a:solidFill>
                </a:rPr>
                <a:t>100 points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accent1"/>
                  </a:solidFill>
                </a:rPr>
                <a:t>None greater than 1500 km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B210E8-D2FF-4348-964D-AE712B6CD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00" y="2848427"/>
              <a:ext cx="3035300" cy="303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514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36842-E085-6542-8AF8-D0E29293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266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4F100-C227-CB40-BC2D-8A98921D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F821CF-854D-004D-842C-AC19B6E3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257" y="-233590"/>
            <a:ext cx="10515600" cy="1325563"/>
          </a:xfrm>
        </p:spPr>
        <p:txBody>
          <a:bodyPr/>
          <a:lstStyle/>
          <a:p>
            <a:r>
              <a:rPr lang="en-US" dirty="0"/>
              <a:t>Data Density </a:t>
            </a:r>
          </a:p>
        </p:txBody>
      </p:sp>
    </p:spTree>
    <p:extLst>
      <p:ext uri="{BB962C8B-B14F-4D97-AF65-F5344CB8AC3E}">
        <p14:creationId xmlns:p14="http://schemas.microsoft.com/office/powerpoint/2010/main" val="348715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36842-E085-6542-8AF8-D0E29293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266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4F100-C227-CB40-BC2D-8A98921D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F821CF-854D-004D-842C-AC19B6E3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257" y="-233590"/>
            <a:ext cx="10515600" cy="1325563"/>
          </a:xfrm>
        </p:spPr>
        <p:txBody>
          <a:bodyPr/>
          <a:lstStyle/>
          <a:p>
            <a:r>
              <a:rPr lang="en-US" dirty="0"/>
              <a:t>Data Density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04913-2746-5B47-B395-212D105B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1238251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C3260-313A-304A-8DD9-8DB1B6A0F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35" y="457200"/>
            <a:ext cx="1637057" cy="246005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755B7-B511-DE43-AE02-748818E10F80}"/>
              </a:ext>
            </a:extLst>
          </p:cNvPr>
          <p:cNvSpPr txBox="1"/>
          <p:nvPr/>
        </p:nvSpPr>
        <p:spPr>
          <a:xfrm>
            <a:off x="4027715" y="1175657"/>
            <a:ext cx="7424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feel thin, sort of stretched, like butter scraped over too much bread</a:t>
            </a:r>
          </a:p>
          <a:p>
            <a:r>
              <a:rPr lang="en-US" sz="2800" dirty="0"/>
              <a:t>	- Bilbo Baggins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93A4A-4FD0-7246-A8BE-C2CBD0FE3B7F}"/>
              </a:ext>
            </a:extLst>
          </p:cNvPr>
          <p:cNvSpPr txBox="1"/>
          <p:nvPr/>
        </p:nvSpPr>
        <p:spPr>
          <a:xfrm>
            <a:off x="304801" y="3907971"/>
            <a:ext cx="11517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Do we resolve the seasonal mean?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Is it misleading to construct an EOF that “constrains 88% of variance” when mapped fields may be artificially smoothed by paucity of data? </a:t>
            </a:r>
          </a:p>
        </p:txBody>
      </p:sp>
    </p:spTree>
    <p:extLst>
      <p:ext uri="{BB962C8B-B14F-4D97-AF65-F5344CB8AC3E}">
        <p14:creationId xmlns:p14="http://schemas.microsoft.com/office/powerpoint/2010/main" val="4041929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250</Words>
  <Application>Microsoft Macintosh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Observations Seminar</vt:lpstr>
      <vt:lpstr>What is SAM</vt:lpstr>
      <vt:lpstr>How does SAM affect weather</vt:lpstr>
      <vt:lpstr>How Does SAM affect MLD??</vt:lpstr>
      <vt:lpstr>Why is this important??</vt:lpstr>
      <vt:lpstr>PowerPoint Presentation</vt:lpstr>
      <vt:lpstr>Data Density </vt:lpstr>
      <vt:lpstr>Data Density </vt:lpstr>
      <vt:lpstr>PowerPoint Presentation</vt:lpstr>
      <vt:lpstr>PowerPoint Presentation</vt:lpstr>
      <vt:lpstr>Data Density</vt:lpstr>
      <vt:lpstr>Data Density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Observations Seminar</dc:title>
  <dc:creator>Microsoft Office User</dc:creator>
  <cp:lastModifiedBy>Microsoft Office User</cp:lastModifiedBy>
  <cp:revision>13</cp:revision>
  <dcterms:created xsi:type="dcterms:W3CDTF">2018-10-04T23:47:37Z</dcterms:created>
  <dcterms:modified xsi:type="dcterms:W3CDTF">2018-10-05T18:11:29Z</dcterms:modified>
</cp:coreProperties>
</file>